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84" r:id="rId3"/>
    <p:sldId id="417" r:id="rId4"/>
    <p:sldId id="557" r:id="rId5"/>
    <p:sldId id="559" r:id="rId6"/>
    <p:sldId id="540" r:id="rId7"/>
    <p:sldId id="542" r:id="rId8"/>
    <p:sldId id="564" r:id="rId9"/>
    <p:sldId id="565" r:id="rId10"/>
    <p:sldId id="566" r:id="rId11"/>
    <p:sldId id="529" r:id="rId12"/>
    <p:sldId id="533" r:id="rId13"/>
    <p:sldId id="534" r:id="rId14"/>
    <p:sldId id="535" r:id="rId15"/>
    <p:sldId id="536" r:id="rId16"/>
    <p:sldId id="537" r:id="rId17"/>
    <p:sldId id="538" r:id="rId18"/>
    <p:sldId id="547" r:id="rId19"/>
    <p:sldId id="548" r:id="rId20"/>
    <p:sldId id="549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567" r:id="rId29"/>
    <p:sldId id="558" r:id="rId30"/>
    <p:sldId id="568" r:id="rId31"/>
    <p:sldId id="560" r:id="rId32"/>
    <p:sldId id="561" r:id="rId33"/>
    <p:sldId id="569" r:id="rId34"/>
    <p:sldId id="570" r:id="rId35"/>
    <p:sldId id="571" r:id="rId36"/>
    <p:sldId id="572" r:id="rId37"/>
    <p:sldId id="573" r:id="rId38"/>
    <p:sldId id="574" r:id="rId39"/>
    <p:sldId id="575" r:id="rId40"/>
    <p:sldId id="576" r:id="rId41"/>
    <p:sldId id="593" r:id="rId42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2"/>
  </p:normalViewPr>
  <p:slideViewPr>
    <p:cSldViewPr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51D09-B048-4B4C-B60E-7C6E2F779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9079E-8CA2-4341-80E6-9BAE7D6BE2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8EBA19-FE61-7448-9F5D-80EB5B0EE6D5}" type="datetimeFigureOut">
              <a:rPr lang="en-US" altLang="en-US"/>
              <a:pPr>
                <a:defRPr/>
              </a:pPr>
              <a:t>2/26/20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8704AD-08D3-A348-99AF-4CB749651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FD3E95-D11A-034C-8A9C-CAA266242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2C5B3-3401-F648-AB5F-07A2C6DF3D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04E-EC08-5046-9A78-13C2D1B5A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EEBED-D4C0-5941-9E47-D41FCBD2C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3FB3B1A-2E93-0B47-9779-777C2B118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5701F37A-D96D-7341-B67E-2F08C14E0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9DA4062-39B1-C74A-B77A-4E353878A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0051A1-DE67-1845-AC3D-C6300DDB2AB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20679F1D-1212-7948-A211-E3CA7118A0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E824869D-3C06-6E43-BB22-F114A61D1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07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55759059-8A26-8F40-9848-83BC255716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1A93499A-BD77-9A42-B4FE-742012C46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47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09A3AAF7-7A49-8F46-8B1F-40070D2CD7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B1674A9F-1AE2-254C-B7DB-3DD8F671FA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56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>
            <a:extLst>
              <a:ext uri="{FF2B5EF4-FFF2-40B4-BE49-F238E27FC236}">
                <a16:creationId xmlns:a16="http://schemas.microsoft.com/office/drawing/2014/main" id="{8522E245-A6E7-944A-9722-883B6E3F5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Notes Placeholder 2">
            <a:extLst>
              <a:ext uri="{FF2B5EF4-FFF2-40B4-BE49-F238E27FC236}">
                <a16:creationId xmlns:a16="http://schemas.microsoft.com/office/drawing/2014/main" id="{56C56DC8-3570-7249-B329-E8BEFB177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C661CD6A-5616-FB45-84EB-FD41ECC600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1C0EC13-41E0-AE42-AE3C-1F90BE4F24D6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24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2BDB94F3-3380-BA4D-BA3F-B47567C701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DEEA192-00DA-A348-B1A4-C35149B90D0F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AA01D37-938D-1B45-9DDA-3978AB2455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50DB6CA-94A3-1E4E-B5E4-D0DE49701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6902F5DC-7773-AB40-A415-825E2BA5E2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BB1D16-5314-C743-BE8D-A2A23E8528B0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2DC9F94E-24DA-BD44-ABEF-CC7E12469F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BBC7E60-12E3-2743-BFA9-CB83738EA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61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5A11-FC23-A04B-89F8-B2C20171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AE03-A390-FF4C-92F5-4956CA62C2E4}" type="datetimeFigureOut">
              <a:rPr lang="en-US" altLang="en-US"/>
              <a:pPr>
                <a:defRPr/>
              </a:pPr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7664-B085-644E-8BB1-A7DF8B50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F889-F5B2-D74B-95E2-B1787EC0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37E7-33D0-4C4E-B75E-3AD6FD04D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5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39DA-006F-8842-A0BB-21B5815E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539D-06E6-7748-9BA4-D22567E02F06}" type="datetimeFigureOut">
              <a:rPr lang="en-US" altLang="en-US"/>
              <a:pPr>
                <a:defRPr/>
              </a:pPr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2349C-52E1-BE40-B359-313D3A99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1172-E479-0843-B803-587F7C94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F56E-F111-8244-8DC6-814EB4A21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4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B255-0CC7-8147-BAEB-C09CB3D3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2B6C-B476-9B40-897B-845FF8AA2FE3}" type="datetimeFigureOut">
              <a:rPr lang="en-US" altLang="en-US"/>
              <a:pPr>
                <a:defRPr/>
              </a:pPr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F28B-9195-024D-B07E-5FE2011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E9EC-AD2E-844E-A34D-B3E762A7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4D29-AE09-5C40-88DA-D06B3A646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4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F199-7BCD-A84F-AD13-D2165968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83B9-7E06-EB44-8ABC-0009BD58B4AF}" type="datetimeFigureOut">
              <a:rPr lang="en-US" altLang="en-US"/>
              <a:pPr>
                <a:defRPr/>
              </a:pPr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FA6F-9F17-9044-BBE8-7AA81313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9EA7-F5D2-174D-B4B5-E6FEB94B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A871-0CF1-5745-80C5-3941533FD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3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D089-8104-7B43-A3BB-DFAF243C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46F8-C5BF-724E-A54D-AB27584BAF2F}" type="datetimeFigureOut">
              <a:rPr lang="en-US" altLang="en-US"/>
              <a:pPr>
                <a:defRPr/>
              </a:pPr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08B93-BD6A-9441-B5BA-A1A905B2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CEC2-1380-7249-BFF0-85B075D4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4AD9-D9F2-3D45-BB6F-4DD5C114B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C820B2-98C1-484A-BCA8-1F9B96C2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6043-8BF4-8049-8FE6-AFC591F10103}" type="datetimeFigureOut">
              <a:rPr lang="en-US" altLang="en-US"/>
              <a:pPr>
                <a:defRPr/>
              </a:pPr>
              <a:t>2/26/20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50523E-3E26-2E4E-9720-B2A7AA79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4253D0-09E9-FC41-B415-7848E8FB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BE2-F47F-D74E-A2A4-1F6890250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1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77D358-9604-3949-8638-935D7083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D5F6-028F-E54C-ACAE-6AA97CCFC375}" type="datetimeFigureOut">
              <a:rPr lang="en-US" altLang="en-US"/>
              <a:pPr>
                <a:defRPr/>
              </a:pPr>
              <a:t>2/26/20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DF6578-B2C4-A941-B7F2-2D8ABE9B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0D453-F79D-C147-9256-E1A48D19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D9F1-99CC-C941-92AD-B4D3E4FA2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9E4C4E-DA8D-9948-907A-AAA724EE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ADDD-6460-0A4B-A717-F75E3089D5CD}" type="datetimeFigureOut">
              <a:rPr lang="en-US" altLang="en-US"/>
              <a:pPr>
                <a:defRPr/>
              </a:pPr>
              <a:t>2/26/20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D907C0-8AD4-0440-B869-13534BEC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F71205-79C3-9A46-A9A8-6772AEE4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7AEF-27E4-694A-8BE8-506CEA0FD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1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4D01E1-69AD-8149-80D5-3281FB9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953-635B-2840-9087-4CA4B360A0C6}" type="datetimeFigureOut">
              <a:rPr lang="en-US" altLang="en-US"/>
              <a:pPr>
                <a:defRPr/>
              </a:pPr>
              <a:t>2/26/20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34E721-6EAC-2340-93A2-D55419BF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23D97-A905-AA4B-A25B-F54D9066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B29F-5C47-5B40-A77F-21C61A014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19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59314-E752-EA4A-8F87-FC11581E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8F10-83FE-1243-A25F-2ABCBCDC8562}" type="datetimeFigureOut">
              <a:rPr lang="en-US" altLang="en-US"/>
              <a:pPr>
                <a:defRPr/>
              </a:pPr>
              <a:t>2/26/20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5AB19C-B2A3-3849-927C-C32E070C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CC3AE8-AB72-7E48-929F-C5158789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C770-D684-C54E-893F-450230183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C814E-4A3F-7E4D-A9D1-8138FCBC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880B-A4B6-3A4D-ACAA-DAC0DE113E00}" type="datetimeFigureOut">
              <a:rPr lang="en-US" altLang="en-US"/>
              <a:pPr>
                <a:defRPr/>
              </a:pPr>
              <a:t>2/26/20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D9C69-E24E-BC4F-83E9-DCD064C8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4DBF18-8EA6-DA43-BEF0-9E427EC6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C56E-73D0-B840-B0C0-C722BFA06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BB1562-9EF2-9C4E-90B2-C6CF632C4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05766F-C493-9241-BEFA-CE86817BF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2939E-5010-1944-B342-306F1B242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6E1EA9-FE46-1044-BAB4-A44682AD90DC}" type="datetimeFigureOut">
              <a:rPr lang="en-US" altLang="en-US"/>
              <a:pPr>
                <a:defRPr/>
              </a:pPr>
              <a:t>2/26/20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B475-2694-BA45-A183-C2A8B43C4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3037-132C-594C-91F7-94AADDD0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276B7C-A90C-4A46-939C-1CD41040E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.gov/research/key-initiatives/ra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_protei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228B833-82F8-E648-B9E2-D9623D0F0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Cancer Biology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Biol 445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925FD-61BB-E641-B922-7D4F705C4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Spring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Dr. Heidi Super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Lecture 14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2-26-2020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>
            <a:extLst>
              <a:ext uri="{FF2B5EF4-FFF2-40B4-BE49-F238E27FC236}">
                <a16:creationId xmlns:a16="http://schemas.microsoft.com/office/drawing/2014/main" id="{57C1EC99-1429-2848-92D3-1516633EB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>
                <a:latin typeface="Arial" panose="020B0604020202020204" pitchFamily="34" charset="0"/>
              </a:rPr>
              <a:t>Table 4.2 </a:t>
            </a:r>
            <a:r>
              <a:rPr lang="en-US" altLang="en-US" sz="1100" i="1">
                <a:latin typeface="Arial" panose="020B0604020202020204" pitchFamily="34" charset="0"/>
              </a:rPr>
              <a:t> The Biology of Cancer</a:t>
            </a:r>
            <a:r>
              <a:rPr lang="en-US" altLang="en-US" sz="1100">
                <a:latin typeface="Arial" panose="020B0604020202020204" pitchFamily="34" charset="0"/>
              </a:rPr>
              <a:t> (© Garland Science 2007)</a:t>
            </a:r>
          </a:p>
        </p:txBody>
      </p:sp>
      <p:pic>
        <p:nvPicPr>
          <p:cNvPr id="24578" name="Picture 3" descr="table 4-02">
            <a:extLst>
              <a:ext uri="{FF2B5EF4-FFF2-40B4-BE49-F238E27FC236}">
                <a16:creationId xmlns:a16="http://schemas.microsoft.com/office/drawing/2014/main" id="{C9D94F6D-5E18-6D48-BC7B-D0553501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5988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91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B7645EA8-11EC-7F4E-888D-5A0456B1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653BE526-1B20-D746-B706-E7BA21FCCC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Some carcinogens (cancer causing mutagens) seem to target specific oncogenes, like </a:t>
            </a:r>
            <a:r>
              <a:rPr lang="en-US" altLang="en-US" i="1"/>
              <a:t>RAS </a:t>
            </a:r>
            <a:r>
              <a:rPr lang="en-US" altLang="en-US"/>
              <a:t>with point mutations.</a:t>
            </a:r>
          </a:p>
          <a:p>
            <a:pPr lvl="1"/>
            <a:r>
              <a:rPr lang="en-US" altLang="en-US"/>
              <a:t>Asbestos</a:t>
            </a:r>
          </a:p>
          <a:p>
            <a:pPr lvl="1"/>
            <a:r>
              <a:rPr lang="en-US" altLang="en-US"/>
              <a:t>Vinyl chloride</a:t>
            </a:r>
          </a:p>
          <a:p>
            <a:pPr lvl="1"/>
            <a:r>
              <a:rPr lang="en-US" altLang="en-US" b="1"/>
              <a:t>DMBA</a:t>
            </a:r>
          </a:p>
        </p:txBody>
      </p:sp>
    </p:spTree>
    <p:extLst>
      <p:ext uri="{BB962C8B-B14F-4D97-AF65-F5344CB8AC3E}">
        <p14:creationId xmlns:p14="http://schemas.microsoft.com/office/powerpoint/2010/main" val="149055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F89CD35D-DAE3-ED4B-972C-A1129B1B2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Let’s get back on track…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C5DAC6D3-DD5A-2845-83A4-6910EBA53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None/>
            </a:pPr>
            <a:endParaRPr lang="en-US" altLang="en-US"/>
          </a:p>
          <a:p>
            <a:pPr lvl="1"/>
            <a:r>
              <a:rPr lang="en-US" altLang="en-US"/>
              <a:t>Other oncogenes often show point mutations in specific cancer cells:  e.g.  </a:t>
            </a:r>
            <a:r>
              <a:rPr lang="en-US" altLang="en-US" i="1"/>
              <a:t>RET</a:t>
            </a:r>
          </a:p>
          <a:p>
            <a:pPr lvl="1"/>
            <a:endParaRPr lang="en-US" altLang="en-US" sz="2400" i="1"/>
          </a:p>
          <a:p>
            <a:pPr lvl="3"/>
            <a:r>
              <a:rPr lang="en-US" altLang="en-US" sz="2400"/>
              <a:t>One of the rare inherited oncogene mutations. Read about it.</a:t>
            </a:r>
          </a:p>
        </p:txBody>
      </p:sp>
    </p:spTree>
    <p:extLst>
      <p:ext uri="{BB962C8B-B14F-4D97-AF65-F5344CB8AC3E}">
        <p14:creationId xmlns:p14="http://schemas.microsoft.com/office/powerpoint/2010/main" val="1082922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7555180-283B-BD43-B676-4C9E45D0F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mechanisms…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B6778CD4-2C8C-384B-84BB-D4FDED05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2. Gene amplification</a:t>
            </a:r>
          </a:p>
          <a:p>
            <a:pPr lvl="1"/>
            <a:r>
              <a:rPr lang="en-US" altLang="en-US"/>
              <a:t>Logically, if oncogenes encode proteins that push the cell cycle forward, then extra copies of those genes would tend to accelerate cell division.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10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5DA9DF8E-06C0-2746-97BF-B7947228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How?...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65F482C9-75E8-7144-89FE-5648F2566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Disrupted replication---repeated copying of a limited region of a chromosome.</a:t>
            </a:r>
          </a:p>
          <a:p>
            <a:pPr lvl="1"/>
            <a:r>
              <a:rPr lang="en-US" altLang="en-US"/>
              <a:t>creation of HSR in chromosomes.</a:t>
            </a:r>
          </a:p>
          <a:p>
            <a:pPr lvl="1"/>
            <a:r>
              <a:rPr lang="en-US" altLang="en-US"/>
              <a:t>Creation of double minute chromosomes</a:t>
            </a:r>
          </a:p>
          <a:p>
            <a:pPr lvl="2"/>
            <a:r>
              <a:rPr lang="en-US" altLang="en-US"/>
              <a:t>Often the repeated region contains a proto-oncogene.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Figure 9-2 and previous lectures.</a:t>
            </a:r>
          </a:p>
        </p:txBody>
      </p:sp>
    </p:spTree>
    <p:extLst>
      <p:ext uri="{BB962C8B-B14F-4D97-AF65-F5344CB8AC3E}">
        <p14:creationId xmlns:p14="http://schemas.microsoft.com/office/powerpoint/2010/main" val="372895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3">
            <a:extLst>
              <a:ext uri="{FF2B5EF4-FFF2-40B4-BE49-F238E27FC236}">
                <a16:creationId xmlns:a16="http://schemas.microsoft.com/office/drawing/2014/main" id="{BBBC3A7B-6C40-5943-9C78-C106C45A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3794" name="Content Placeholder 4">
            <a:extLst>
              <a:ext uri="{FF2B5EF4-FFF2-40B4-BE49-F238E27FC236}">
                <a16:creationId xmlns:a16="http://schemas.microsoft.com/office/drawing/2014/main" id="{0E5E44A6-0504-864C-9305-448FC314F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Both types of chromosome abnormalities are visible with the light microscope and mark some of the major stages in genetic instability of tumor cells.</a:t>
            </a:r>
          </a:p>
        </p:txBody>
      </p:sp>
    </p:spTree>
    <p:extLst>
      <p:ext uri="{BB962C8B-B14F-4D97-AF65-F5344CB8AC3E}">
        <p14:creationId xmlns:p14="http://schemas.microsoft.com/office/powerpoint/2010/main" val="4183443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21C19EB3-F4AC-E14C-874E-34383F0A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E98F5C14-FBA9-6C4A-A41B-239D21942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Specific examples:</a:t>
            </a:r>
          </a:p>
          <a:p>
            <a:pPr lvl="1"/>
            <a:r>
              <a:rPr lang="en-US" altLang="en-US"/>
              <a:t>MYC</a:t>
            </a:r>
          </a:p>
          <a:p>
            <a:pPr lvl="1"/>
            <a:r>
              <a:rPr lang="en-US" altLang="en-US"/>
              <a:t>Her2/neu or ERB2</a:t>
            </a:r>
          </a:p>
          <a:p>
            <a:pPr lvl="1"/>
            <a:r>
              <a:rPr lang="en-US" altLang="en-US"/>
              <a:t>(several cyclins and CDK proteins)</a:t>
            </a:r>
          </a:p>
          <a:p>
            <a:pPr lvl="1"/>
            <a:r>
              <a:rPr lang="en-US" altLang="en-US"/>
              <a:t>Many others!</a:t>
            </a:r>
          </a:p>
        </p:txBody>
      </p:sp>
    </p:spTree>
    <p:extLst>
      <p:ext uri="{BB962C8B-B14F-4D97-AF65-F5344CB8AC3E}">
        <p14:creationId xmlns:p14="http://schemas.microsoft.com/office/powerpoint/2010/main" val="154776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igure 1-12b">
            <a:extLst>
              <a:ext uri="{FF2B5EF4-FFF2-40B4-BE49-F238E27FC236}">
                <a16:creationId xmlns:a16="http://schemas.microsoft.com/office/drawing/2014/main" id="{26DFEAAD-D809-DF48-8AF1-1A5150461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86410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4">
            <a:extLst>
              <a:ext uri="{FF2B5EF4-FFF2-40B4-BE49-F238E27FC236}">
                <a16:creationId xmlns:a16="http://schemas.microsoft.com/office/drawing/2014/main" id="{91B6F3C6-CB58-7A4B-A8B5-4C7F6D039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219200"/>
            <a:ext cx="2743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Double minutes stained in yellow show multiple copies of a mouse oncogene, Her2/neu.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The cell was from a mouse mammary cancer.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This gene encodes the epidermal growth factor receptor.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Her2 is the target of Herceptin in human breast cancer treatment!</a:t>
            </a:r>
          </a:p>
        </p:txBody>
      </p:sp>
    </p:spTree>
    <p:extLst>
      <p:ext uri="{BB962C8B-B14F-4D97-AF65-F5344CB8AC3E}">
        <p14:creationId xmlns:p14="http://schemas.microsoft.com/office/powerpoint/2010/main" val="2329883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figure 4-11a">
            <a:extLst>
              <a:ext uri="{FF2B5EF4-FFF2-40B4-BE49-F238E27FC236}">
                <a16:creationId xmlns:a16="http://schemas.microsoft.com/office/drawing/2014/main" id="{A35A545C-FD7C-E74D-994B-E90608AB1215}"/>
              </a:ext>
            </a:extLst>
          </p:cNvPr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4311650" cy="5867400"/>
          </a:xfrm>
        </p:spPr>
      </p:pic>
      <p:sp>
        <p:nvSpPr>
          <p:cNvPr id="39938" name="Text Box 5">
            <a:extLst>
              <a:ext uri="{FF2B5EF4-FFF2-40B4-BE49-F238E27FC236}">
                <a16:creationId xmlns:a16="http://schemas.microsoft.com/office/drawing/2014/main" id="{5C17E681-4EEF-9D42-BFB5-ACFEA55C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57200"/>
            <a:ext cx="4038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HSR including the </a:t>
            </a:r>
            <a:r>
              <a:rPr lang="en-US" altLang="en-US" sz="2000" b="1" i="1"/>
              <a:t>MYC</a:t>
            </a:r>
            <a:r>
              <a:rPr lang="en-US" altLang="en-US" sz="2000" b="1"/>
              <a:t> gene in childhood neural cancer (neuroblastoma).</a:t>
            </a:r>
          </a:p>
        </p:txBody>
      </p:sp>
      <p:sp>
        <p:nvSpPr>
          <p:cNvPr id="39939" name="TextBox 3">
            <a:extLst>
              <a:ext uri="{FF2B5EF4-FFF2-40B4-BE49-F238E27FC236}">
                <a16:creationId xmlns:a16="http://schemas.microsoft.com/office/drawing/2014/main" id="{1B2979BD-4DA5-1447-91A0-39DAA9B47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810000"/>
            <a:ext cx="3048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The bright color indicates where a florescent DNA probe forms complementary base pairs with MYC gene sequence.</a:t>
            </a:r>
          </a:p>
          <a:p>
            <a:r>
              <a:rPr lang="en-US" altLang="en-US"/>
              <a:t>Technique called fluorescence in situ hybridization or FISH.</a:t>
            </a:r>
          </a:p>
        </p:txBody>
      </p:sp>
    </p:spTree>
    <p:extLst>
      <p:ext uri="{BB962C8B-B14F-4D97-AF65-F5344CB8AC3E}">
        <p14:creationId xmlns:p14="http://schemas.microsoft.com/office/powerpoint/2010/main" val="1233836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>
            <a:extLst>
              <a:ext uri="{FF2B5EF4-FFF2-40B4-BE49-F238E27FC236}">
                <a16:creationId xmlns:a16="http://schemas.microsoft.com/office/drawing/2014/main" id="{25B9B9DA-BFD7-E944-BC2B-69B66F9D1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Table 4.3 </a:t>
            </a:r>
            <a:r>
              <a:rPr lang="en-US" altLang="en-US" sz="1100" i="1"/>
              <a:t> The Biology of Cancer</a:t>
            </a:r>
            <a:r>
              <a:rPr lang="en-US" altLang="en-US" sz="1100"/>
              <a:t> (© Garland Science 2007)</a:t>
            </a:r>
          </a:p>
        </p:txBody>
      </p:sp>
      <p:pic>
        <p:nvPicPr>
          <p:cNvPr id="40962" name="Picture 3" descr="table 4-03">
            <a:extLst>
              <a:ext uri="{FF2B5EF4-FFF2-40B4-BE49-F238E27FC236}">
                <a16:creationId xmlns:a16="http://schemas.microsoft.com/office/drawing/2014/main" id="{BF044795-02F9-E04D-88C8-B6D061BD1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806450"/>
            <a:ext cx="8535987" cy="52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5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78C1581-37A0-7247-A68E-03CAF487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0BC0D605-F5DB-DB48-8834-36721FD1B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Quiz 2 returned Friday, if possible.  I did take a  quick peek at gene tables-–nice job!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7941113-A885-8C4D-89DE-B84EF814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954267E0-06A0-9D48-A161-D6BF02735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Measuring oncogene amplification can be used as a diagnostic tool as well as a predictor of the course of a patients disease. </a:t>
            </a:r>
          </a:p>
          <a:p>
            <a:endParaRPr lang="en-US" altLang="en-US"/>
          </a:p>
          <a:p>
            <a:r>
              <a:rPr lang="en-US" altLang="en-US"/>
              <a:t>i.e. MYC amplification in neuroblastoma is a predictor for poor outcome.  Amplification of Her2/neu is a poor prognostic factor for breast cancer.</a:t>
            </a:r>
          </a:p>
        </p:txBody>
      </p:sp>
    </p:spTree>
    <p:extLst>
      <p:ext uri="{BB962C8B-B14F-4D97-AF65-F5344CB8AC3E}">
        <p14:creationId xmlns:p14="http://schemas.microsoft.com/office/powerpoint/2010/main" val="2209370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figure 4-11b">
            <a:extLst>
              <a:ext uri="{FF2B5EF4-FFF2-40B4-BE49-F238E27FC236}">
                <a16:creationId xmlns:a16="http://schemas.microsoft.com/office/drawing/2014/main" id="{BB2EF8FC-DAD5-0642-B6CB-D46BF0E95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36600"/>
            <a:ext cx="85312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Text Box 3">
            <a:extLst>
              <a:ext uri="{FF2B5EF4-FFF2-40B4-BE49-F238E27FC236}">
                <a16:creationId xmlns:a16="http://schemas.microsoft.com/office/drawing/2014/main" id="{446EA0A2-8BEF-3147-8192-18C333AD3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Figure 4.11b </a:t>
            </a:r>
            <a:r>
              <a:rPr lang="en-US" altLang="en-US" sz="1100" i="1"/>
              <a:t> The Biology of Cancer</a:t>
            </a:r>
            <a:r>
              <a:rPr lang="en-US" altLang="en-US" sz="1100"/>
              <a:t> (© Garland Science 2007)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39F1E15-244A-D445-9841-A66ACE8D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66713"/>
            <a:ext cx="4437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Kaplan-Meier plot for Neuroblastoma study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3769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figure_04_04b">
            <a:extLst>
              <a:ext uri="{FF2B5EF4-FFF2-40B4-BE49-F238E27FC236}">
                <a16:creationId xmlns:a16="http://schemas.microsoft.com/office/drawing/2014/main" id="{AFF92C7E-9434-B84A-A540-5607393F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36600"/>
            <a:ext cx="8494713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Box 2">
            <a:extLst>
              <a:ext uri="{FF2B5EF4-FFF2-40B4-BE49-F238E27FC236}">
                <a16:creationId xmlns:a16="http://schemas.microsoft.com/office/drawing/2014/main" id="{F3FF543B-D7DE-1D4F-8624-D6E000A1D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888" y="225425"/>
            <a:ext cx="3965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Breast Cancer</a:t>
            </a:r>
          </a:p>
        </p:txBody>
      </p:sp>
    </p:spTree>
    <p:extLst>
      <p:ext uri="{BB962C8B-B14F-4D97-AF65-F5344CB8AC3E}">
        <p14:creationId xmlns:p14="http://schemas.microsoft.com/office/powerpoint/2010/main" val="3984959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56DD4AD8-C2D9-9A49-97CD-1B953676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FDAFE9A4-B058-A547-BF46-EC76A61F0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3. Chromosome rearrangement</a:t>
            </a:r>
          </a:p>
          <a:p>
            <a:pPr lvl="1"/>
            <a:r>
              <a:rPr lang="en-US" altLang="en-US" b="1"/>
              <a:t>A.  Chromosome translocations</a:t>
            </a:r>
          </a:p>
          <a:p>
            <a:pPr lvl="1"/>
            <a:endParaRPr lang="en-US" altLang="en-US"/>
          </a:p>
          <a:p>
            <a:pPr lvl="2"/>
            <a:r>
              <a:rPr lang="en-US" altLang="en-US"/>
              <a:t>Hey we know about this---the Philadelphia Chromosome!</a:t>
            </a:r>
          </a:p>
          <a:p>
            <a:pPr lvl="2"/>
            <a:endParaRPr lang="en-US" altLang="en-US"/>
          </a:p>
          <a:p>
            <a:pPr lvl="2"/>
            <a:r>
              <a:rPr lang="en-US" altLang="en-US"/>
              <a:t>Figure 9-4</a:t>
            </a:r>
          </a:p>
        </p:txBody>
      </p:sp>
    </p:spTree>
    <p:extLst>
      <p:ext uri="{BB962C8B-B14F-4D97-AF65-F5344CB8AC3E}">
        <p14:creationId xmlns:p14="http://schemas.microsoft.com/office/powerpoint/2010/main" val="800393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3DD4548D-2F9F-644D-B20D-5BC16C61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Many other examples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47836756-E20D-3B4B-89EA-661A6E27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each type of chromosome translocation, a bit of one chromosome breaks and fuses to a non-homologous chromosome.</a:t>
            </a:r>
          </a:p>
          <a:p>
            <a:pPr lvl="1"/>
            <a:r>
              <a:rPr lang="en-US" altLang="en-US"/>
              <a:t>If no DNA is lost or gained in the process we call these balanced, reciprocal translocations.</a:t>
            </a:r>
          </a:p>
          <a:p>
            <a:pPr lvl="1"/>
            <a:endParaRPr lang="en-US" altLang="en-US"/>
          </a:p>
          <a:p>
            <a:pPr lvl="2"/>
            <a:r>
              <a:rPr lang="en-US" altLang="en-US"/>
              <a:t>It is not uncommon for the junctions of translocations to have missing or duplicated sequence, though.</a:t>
            </a:r>
          </a:p>
        </p:txBody>
      </p:sp>
    </p:spTree>
    <p:extLst>
      <p:ext uri="{BB962C8B-B14F-4D97-AF65-F5344CB8AC3E}">
        <p14:creationId xmlns:p14="http://schemas.microsoft.com/office/powerpoint/2010/main" val="1101886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22994EE9-49AB-9640-AE71-FB72A791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D78A6DAB-7A89-E249-8848-0D0535CB8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OK…but how can an oncogene be created via a chromosome translocation?</a:t>
            </a:r>
          </a:p>
        </p:txBody>
      </p:sp>
    </p:spTree>
    <p:extLst>
      <p:ext uri="{BB962C8B-B14F-4D97-AF65-F5344CB8AC3E}">
        <p14:creationId xmlns:p14="http://schemas.microsoft.com/office/powerpoint/2010/main" val="192744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1E0B1D-C722-4245-BCE1-F4FF4C42E2AD}"/>
              </a:ext>
            </a:extLst>
          </p:cNvPr>
          <p:cNvSpPr/>
          <p:nvPr/>
        </p:nvSpPr>
        <p:spPr>
          <a:xfrm>
            <a:off x="2133600" y="2667000"/>
            <a:ext cx="152400" cy="2667000"/>
          </a:xfrm>
          <a:prstGeom prst="rect">
            <a:avLst/>
          </a:prstGeom>
          <a:solidFill>
            <a:srgbClr val="262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81988-3FED-B846-8704-B075390F8E93}"/>
              </a:ext>
            </a:extLst>
          </p:cNvPr>
          <p:cNvSpPr/>
          <p:nvPr/>
        </p:nvSpPr>
        <p:spPr>
          <a:xfrm>
            <a:off x="3124200" y="2667000"/>
            <a:ext cx="152400" cy="1905000"/>
          </a:xfrm>
          <a:prstGeom prst="rect">
            <a:avLst/>
          </a:prstGeom>
          <a:solidFill>
            <a:srgbClr val="3D9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BEA935-DE20-5A4F-AFDE-56F2C98CBEE7}"/>
              </a:ext>
            </a:extLst>
          </p:cNvPr>
          <p:cNvCxnSpPr/>
          <p:nvPr/>
        </p:nvCxnSpPr>
        <p:spPr>
          <a:xfrm>
            <a:off x="3733800" y="37338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4F0BCBF-AE03-E648-8F3C-EA5EA91BA6E6}"/>
              </a:ext>
            </a:extLst>
          </p:cNvPr>
          <p:cNvSpPr/>
          <p:nvPr/>
        </p:nvSpPr>
        <p:spPr>
          <a:xfrm>
            <a:off x="6477000" y="2209800"/>
            <a:ext cx="152400" cy="1752600"/>
          </a:xfrm>
          <a:prstGeom prst="rect">
            <a:avLst/>
          </a:prstGeom>
          <a:solidFill>
            <a:srgbClr val="262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930189-0F29-8041-A7FB-B25F0E887A03}"/>
              </a:ext>
            </a:extLst>
          </p:cNvPr>
          <p:cNvSpPr/>
          <p:nvPr/>
        </p:nvSpPr>
        <p:spPr>
          <a:xfrm>
            <a:off x="6477000" y="3962400"/>
            <a:ext cx="152400" cy="533400"/>
          </a:xfrm>
          <a:prstGeom prst="rect">
            <a:avLst/>
          </a:prstGeom>
          <a:solidFill>
            <a:srgbClr val="3D9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C7680-5B0A-FE4D-AC0C-DD6ADACC7A0F}"/>
              </a:ext>
            </a:extLst>
          </p:cNvPr>
          <p:cNvSpPr/>
          <p:nvPr/>
        </p:nvSpPr>
        <p:spPr>
          <a:xfrm>
            <a:off x="7467600" y="2209800"/>
            <a:ext cx="152400" cy="1219200"/>
          </a:xfrm>
          <a:prstGeom prst="rect">
            <a:avLst/>
          </a:prstGeom>
          <a:solidFill>
            <a:srgbClr val="3D9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111095-97B0-DC4D-BF9E-179CB56D145C}"/>
              </a:ext>
            </a:extLst>
          </p:cNvPr>
          <p:cNvSpPr/>
          <p:nvPr/>
        </p:nvSpPr>
        <p:spPr>
          <a:xfrm>
            <a:off x="7467600" y="3429000"/>
            <a:ext cx="152400" cy="457200"/>
          </a:xfrm>
          <a:prstGeom prst="rect">
            <a:avLst/>
          </a:prstGeom>
          <a:solidFill>
            <a:srgbClr val="262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82B82C-4081-B443-A076-3BA2804EB8D7}"/>
              </a:ext>
            </a:extLst>
          </p:cNvPr>
          <p:cNvCxnSpPr/>
          <p:nvPr/>
        </p:nvCxnSpPr>
        <p:spPr>
          <a:xfrm rot="5400000" flipH="1" flipV="1">
            <a:off x="2286000" y="4038600"/>
            <a:ext cx="838200" cy="838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29B5C5-4E21-A147-AC4D-0E59AD29F06E}"/>
              </a:ext>
            </a:extLst>
          </p:cNvPr>
          <p:cNvCxnSpPr/>
          <p:nvPr/>
        </p:nvCxnSpPr>
        <p:spPr>
          <a:xfrm flipV="1">
            <a:off x="2286000" y="4267200"/>
            <a:ext cx="838200" cy="4572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TextBox 24">
            <a:extLst>
              <a:ext uri="{FF2B5EF4-FFF2-40B4-BE49-F238E27FC236}">
                <a16:creationId xmlns:a16="http://schemas.microsoft.com/office/drawing/2014/main" id="{8CB49876-57AF-7547-8B77-C6D92853B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4958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Gene B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0765791-2D34-F649-8CAD-8EB2A211B982}"/>
              </a:ext>
            </a:extLst>
          </p:cNvPr>
          <p:cNvCxnSpPr>
            <a:endCxn id="50186" idx="3"/>
          </p:cNvCxnSpPr>
          <p:nvPr/>
        </p:nvCxnSpPr>
        <p:spPr>
          <a:xfrm>
            <a:off x="1676400" y="4648200"/>
            <a:ext cx="381000" cy="381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8" name="TextBox 29">
            <a:extLst>
              <a:ext uri="{FF2B5EF4-FFF2-40B4-BE49-F238E27FC236}">
                <a16:creationId xmlns:a16="http://schemas.microsoft.com/office/drawing/2014/main" id="{2D67D103-E5F8-B54F-A44F-4B70A33DB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9624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Gene A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9639F5A-3067-6244-B808-FC67D04440F6}"/>
              </a:ext>
            </a:extLst>
          </p:cNvPr>
          <p:cNvCxnSpPr>
            <a:stCxn id="50188" idx="1"/>
          </p:cNvCxnSpPr>
          <p:nvPr/>
        </p:nvCxnSpPr>
        <p:spPr>
          <a:xfrm rot="10800000">
            <a:off x="3276600" y="4114800"/>
            <a:ext cx="304800" cy="3810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0" name="TextBox 33">
            <a:extLst>
              <a:ext uri="{FF2B5EF4-FFF2-40B4-BE49-F238E27FC236}">
                <a16:creationId xmlns:a16="http://schemas.microsoft.com/office/drawing/2014/main" id="{B1AA8440-9DAE-C14B-944E-71B532BFE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5240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Non-homologous chromosomes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062895E-4A6B-F442-BD21-CC4691CFD01E}"/>
              </a:ext>
            </a:extLst>
          </p:cNvPr>
          <p:cNvCxnSpPr/>
          <p:nvPr/>
        </p:nvCxnSpPr>
        <p:spPr>
          <a:xfrm rot="5400000">
            <a:off x="2133600" y="2057400"/>
            <a:ext cx="533400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6460C59-822A-1D42-B1FA-A97F927951E6}"/>
              </a:ext>
            </a:extLst>
          </p:cNvPr>
          <p:cNvCxnSpPr/>
          <p:nvPr/>
        </p:nvCxnSpPr>
        <p:spPr>
          <a:xfrm rot="16200000" flipH="1">
            <a:off x="2590800" y="1981200"/>
            <a:ext cx="533400" cy="5334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6D76A044-70A1-334D-82EA-955DD9C6F25C}"/>
              </a:ext>
            </a:extLst>
          </p:cNvPr>
          <p:cNvSpPr/>
          <p:nvPr/>
        </p:nvSpPr>
        <p:spPr>
          <a:xfrm>
            <a:off x="2133600" y="3429000"/>
            <a:ext cx="152400" cy="76200"/>
          </a:xfrm>
          <a:prstGeom prst="ellipse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7E33D79D-178A-5F47-9E01-81CB6154C25F}"/>
              </a:ext>
            </a:extLst>
          </p:cNvPr>
          <p:cNvSpPr/>
          <p:nvPr/>
        </p:nvSpPr>
        <p:spPr>
          <a:xfrm>
            <a:off x="3124200" y="3276600"/>
            <a:ext cx="152400" cy="76200"/>
          </a:xfrm>
          <a:prstGeom prst="ellipse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5FC845B-5365-934B-9C63-B49C264EFD0D}"/>
              </a:ext>
            </a:extLst>
          </p:cNvPr>
          <p:cNvSpPr/>
          <p:nvPr/>
        </p:nvSpPr>
        <p:spPr>
          <a:xfrm>
            <a:off x="6477000" y="2895600"/>
            <a:ext cx="152400" cy="76200"/>
          </a:xfrm>
          <a:prstGeom prst="ellipse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CFF7CED-6BAE-E641-8D41-A170BCA6920D}"/>
              </a:ext>
            </a:extLst>
          </p:cNvPr>
          <p:cNvSpPr/>
          <p:nvPr/>
        </p:nvSpPr>
        <p:spPr>
          <a:xfrm>
            <a:off x="7467600" y="2590800"/>
            <a:ext cx="152400" cy="76200"/>
          </a:xfrm>
          <a:prstGeom prst="ellipse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46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403676F0-2A21-3042-B2C6-CE2B174F0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chemeClr val="accent2"/>
                </a:solidFill>
              </a:rPr>
              <a:t>Genetic consequences of chromosome translocation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1D8BB138-2AA5-834B-8FCF-4B1EB6765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altLang="en-US" sz="2800"/>
              <a:t>Altered gene expression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Fusion gene formation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/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8CC14D0D-1E64-4247-97D7-2A839B71F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67000"/>
            <a:ext cx="1676400" cy="228600"/>
          </a:xfrm>
          <a:prstGeom prst="rect">
            <a:avLst/>
          </a:prstGeom>
          <a:solidFill>
            <a:srgbClr val="4ED93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4" name="Line 5">
            <a:extLst>
              <a:ext uri="{FF2B5EF4-FFF2-40B4-BE49-F238E27FC236}">
                <a16:creationId xmlns:a16="http://schemas.microsoft.com/office/drawing/2014/main" id="{EDD9AE91-3E61-3B4C-9E9F-A760F78D43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2667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Line 6">
            <a:extLst>
              <a:ext uri="{FF2B5EF4-FFF2-40B4-BE49-F238E27FC236}">
                <a16:creationId xmlns:a16="http://schemas.microsoft.com/office/drawing/2014/main" id="{9E9765C8-770B-244B-AD79-42BBE126D26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667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6" name="Rectangle 7">
            <a:extLst>
              <a:ext uri="{FF2B5EF4-FFF2-40B4-BE49-F238E27FC236}">
                <a16:creationId xmlns:a16="http://schemas.microsoft.com/office/drawing/2014/main" id="{F209D317-B87B-F548-807E-67B0E3409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667000"/>
            <a:ext cx="5334000" cy="228600"/>
          </a:xfrm>
          <a:prstGeom prst="rect">
            <a:avLst/>
          </a:prstGeom>
          <a:solidFill>
            <a:srgbClr val="441C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7" name="Text Box 8">
            <a:extLst>
              <a:ext uri="{FF2B5EF4-FFF2-40B4-BE49-F238E27FC236}">
                <a16:creationId xmlns:a16="http://schemas.microsoft.com/office/drawing/2014/main" id="{931051D4-3688-5E42-AA19-FCD73DD10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71800"/>
            <a:ext cx="292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Gene A regulatory	</a:t>
            </a:r>
          </a:p>
        </p:txBody>
      </p:sp>
      <p:sp>
        <p:nvSpPr>
          <p:cNvPr id="51208" name="Text Box 9">
            <a:extLst>
              <a:ext uri="{FF2B5EF4-FFF2-40B4-BE49-F238E27FC236}">
                <a16:creationId xmlns:a16="http://schemas.microsoft.com/office/drawing/2014/main" id="{AF03D6AA-78C0-FC44-B866-BA52D83F1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Gene B coding</a:t>
            </a:r>
          </a:p>
        </p:txBody>
      </p:sp>
      <p:sp>
        <p:nvSpPr>
          <p:cNvPr id="51209" name="Rectangle 10">
            <a:extLst>
              <a:ext uri="{FF2B5EF4-FFF2-40B4-BE49-F238E27FC236}">
                <a16:creationId xmlns:a16="http://schemas.microsoft.com/office/drawing/2014/main" id="{65EF0D50-7875-2643-A2CB-76FF86C3A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76800"/>
            <a:ext cx="3657600" cy="228600"/>
          </a:xfrm>
          <a:prstGeom prst="rect">
            <a:avLst/>
          </a:prstGeom>
          <a:solidFill>
            <a:srgbClr val="441C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10" name="Rectangle 11">
            <a:extLst>
              <a:ext uri="{FF2B5EF4-FFF2-40B4-BE49-F238E27FC236}">
                <a16:creationId xmlns:a16="http://schemas.microsoft.com/office/drawing/2014/main" id="{92C9381A-0674-6941-AE52-F19CE1B8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876800"/>
            <a:ext cx="1676400" cy="228600"/>
          </a:xfrm>
          <a:prstGeom prst="rect">
            <a:avLst/>
          </a:prstGeom>
          <a:solidFill>
            <a:srgbClr val="4ED93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11" name="Text Box 12">
            <a:extLst>
              <a:ext uri="{FF2B5EF4-FFF2-40B4-BE49-F238E27FC236}">
                <a16:creationId xmlns:a16="http://schemas.microsoft.com/office/drawing/2014/main" id="{A028AF45-FB20-164D-8FDB-A89B94C57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2578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Gene A coding</a:t>
            </a:r>
          </a:p>
        </p:txBody>
      </p:sp>
      <p:sp>
        <p:nvSpPr>
          <p:cNvPr id="51212" name="Text Box 13">
            <a:extLst>
              <a:ext uri="{FF2B5EF4-FFF2-40B4-BE49-F238E27FC236}">
                <a16:creationId xmlns:a16="http://schemas.microsoft.com/office/drawing/2014/main" id="{D8844BE0-18CB-1B4A-8D56-7A81376F8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25780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Gene B coding</a:t>
            </a:r>
          </a:p>
        </p:txBody>
      </p:sp>
    </p:spTree>
    <p:extLst>
      <p:ext uri="{BB962C8B-B14F-4D97-AF65-F5344CB8AC3E}">
        <p14:creationId xmlns:p14="http://schemas.microsoft.com/office/powerpoint/2010/main" val="1682758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933E9470-A943-5E41-899F-859F3921C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solidFill>
                  <a:schemeClr val="accent2"/>
                </a:solidFill>
              </a:rPr>
              <a:t>Genetic consequences of chromosome translocation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527E5039-5DE5-3645-8667-33376F3C6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981200"/>
            <a:ext cx="8686800" cy="4525963"/>
          </a:xfrm>
        </p:spPr>
        <p:txBody>
          <a:bodyPr/>
          <a:lstStyle/>
          <a:p>
            <a:r>
              <a:rPr lang="en-US" altLang="en-US" sz="2800"/>
              <a:t>Altered gene expression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  <a:p>
            <a:r>
              <a:rPr lang="en-US" altLang="en-US" sz="2800"/>
              <a:t>Fusion gene formation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2800"/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A413BE6B-1797-0541-A6C8-5B8A47B8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667000"/>
            <a:ext cx="1676400" cy="228600"/>
          </a:xfrm>
          <a:prstGeom prst="rect">
            <a:avLst/>
          </a:prstGeom>
          <a:solidFill>
            <a:srgbClr val="4ED93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228" name="Line 5">
            <a:extLst>
              <a:ext uri="{FF2B5EF4-FFF2-40B4-BE49-F238E27FC236}">
                <a16:creationId xmlns:a16="http://schemas.microsoft.com/office/drawing/2014/main" id="{6089FFB7-D9F1-B740-A1A8-FA3539A872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2667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6">
            <a:extLst>
              <a:ext uri="{FF2B5EF4-FFF2-40B4-BE49-F238E27FC236}">
                <a16:creationId xmlns:a16="http://schemas.microsoft.com/office/drawing/2014/main" id="{9B036D87-C6B2-1B42-8DF3-581D0AFFE2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667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Rectangle 7">
            <a:extLst>
              <a:ext uri="{FF2B5EF4-FFF2-40B4-BE49-F238E27FC236}">
                <a16:creationId xmlns:a16="http://schemas.microsoft.com/office/drawing/2014/main" id="{AC34F009-60F6-2B42-93F2-E81027771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667000"/>
            <a:ext cx="5334000" cy="228600"/>
          </a:xfrm>
          <a:prstGeom prst="rect">
            <a:avLst/>
          </a:prstGeom>
          <a:solidFill>
            <a:srgbClr val="441C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231" name="Text Box 8">
            <a:extLst>
              <a:ext uri="{FF2B5EF4-FFF2-40B4-BE49-F238E27FC236}">
                <a16:creationId xmlns:a16="http://schemas.microsoft.com/office/drawing/2014/main" id="{1C7E273C-2019-1B44-995D-6F558A5D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71800"/>
            <a:ext cx="295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Gene A regulatory</a:t>
            </a:r>
          </a:p>
          <a:p>
            <a:r>
              <a:rPr lang="en-US" altLang="en-US"/>
              <a:t>IgH promoter/enhancer	</a:t>
            </a:r>
          </a:p>
        </p:txBody>
      </p:sp>
      <p:sp>
        <p:nvSpPr>
          <p:cNvPr id="52232" name="Text Box 9">
            <a:extLst>
              <a:ext uri="{FF2B5EF4-FFF2-40B4-BE49-F238E27FC236}">
                <a16:creationId xmlns:a16="http://schemas.microsoft.com/office/drawing/2014/main" id="{8D4BBFE1-574F-8042-93CA-BE32BF00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971800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Gene B coding</a:t>
            </a:r>
          </a:p>
        </p:txBody>
      </p:sp>
      <p:sp>
        <p:nvSpPr>
          <p:cNvPr id="52233" name="Rectangle 10">
            <a:extLst>
              <a:ext uri="{FF2B5EF4-FFF2-40B4-BE49-F238E27FC236}">
                <a16:creationId xmlns:a16="http://schemas.microsoft.com/office/drawing/2014/main" id="{CA1E4186-024B-9240-B369-67522EC5E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876800"/>
            <a:ext cx="3657600" cy="228600"/>
          </a:xfrm>
          <a:prstGeom prst="rect">
            <a:avLst/>
          </a:prstGeom>
          <a:solidFill>
            <a:srgbClr val="441C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234" name="Rectangle 11">
            <a:extLst>
              <a:ext uri="{FF2B5EF4-FFF2-40B4-BE49-F238E27FC236}">
                <a16:creationId xmlns:a16="http://schemas.microsoft.com/office/drawing/2014/main" id="{FB57DB76-0B6B-EC40-8C11-1E693B93E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876800"/>
            <a:ext cx="1676400" cy="228600"/>
          </a:xfrm>
          <a:prstGeom prst="rect">
            <a:avLst/>
          </a:prstGeom>
          <a:solidFill>
            <a:srgbClr val="4ED93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235" name="Text Box 12">
            <a:extLst>
              <a:ext uri="{FF2B5EF4-FFF2-40B4-BE49-F238E27FC236}">
                <a16:creationId xmlns:a16="http://schemas.microsoft.com/office/drawing/2014/main" id="{11B1146C-C36D-0740-A0E6-3413B41C8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257800"/>
            <a:ext cx="1711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Gene </a:t>
            </a:r>
            <a:r>
              <a:rPr lang="en-US" altLang="en-US" i="1"/>
              <a:t>A</a:t>
            </a:r>
            <a:r>
              <a:rPr lang="en-US" altLang="en-US"/>
              <a:t> coding</a:t>
            </a:r>
          </a:p>
          <a:p>
            <a:r>
              <a:rPr lang="en-US" altLang="en-US"/>
              <a:t>e.g. BCR</a:t>
            </a:r>
          </a:p>
        </p:txBody>
      </p:sp>
      <p:sp>
        <p:nvSpPr>
          <p:cNvPr id="52236" name="Text Box 13">
            <a:extLst>
              <a:ext uri="{FF2B5EF4-FFF2-40B4-BE49-F238E27FC236}">
                <a16:creationId xmlns:a16="http://schemas.microsoft.com/office/drawing/2014/main" id="{1FA79503-2CE9-DB4D-8898-E341222CB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257800"/>
            <a:ext cx="2743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Gene </a:t>
            </a:r>
            <a:r>
              <a:rPr lang="en-US" altLang="en-US" i="1"/>
              <a:t>B</a:t>
            </a:r>
            <a:r>
              <a:rPr lang="en-US" altLang="en-US"/>
              <a:t> coding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e.g. ABL</a:t>
            </a:r>
          </a:p>
        </p:txBody>
      </p:sp>
      <p:sp>
        <p:nvSpPr>
          <p:cNvPr id="52237" name="TextBox 13">
            <a:extLst>
              <a:ext uri="{FF2B5EF4-FFF2-40B4-BE49-F238E27FC236}">
                <a16:creationId xmlns:a16="http://schemas.microsoft.com/office/drawing/2014/main" id="{DDC1B7A6-48B2-184E-A882-FD85117CF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00400"/>
            <a:ext cx="289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e.g. Myc (proto-oncogene)</a:t>
            </a:r>
          </a:p>
        </p:txBody>
      </p:sp>
    </p:spTree>
    <p:extLst>
      <p:ext uri="{BB962C8B-B14F-4D97-AF65-F5344CB8AC3E}">
        <p14:creationId xmlns:p14="http://schemas.microsoft.com/office/powerpoint/2010/main" val="3520046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figure 4-13a">
            <a:extLst>
              <a:ext uri="{FF2B5EF4-FFF2-40B4-BE49-F238E27FC236}">
                <a16:creationId xmlns:a16="http://schemas.microsoft.com/office/drawing/2014/main" id="{F47536A2-FD28-424A-A188-DEFFD8AD3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9900"/>
            <a:ext cx="8531225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 Box 3">
            <a:extLst>
              <a:ext uri="{FF2B5EF4-FFF2-40B4-BE49-F238E27FC236}">
                <a16:creationId xmlns:a16="http://schemas.microsoft.com/office/drawing/2014/main" id="{AF4C5BF7-0D16-7A49-9011-676F84C78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Figure 4.13a </a:t>
            </a:r>
            <a:r>
              <a:rPr lang="en-US" altLang="en-US" sz="1100" i="1"/>
              <a:t> The Biology of Cancer</a:t>
            </a:r>
            <a:r>
              <a:rPr lang="en-US" altLang="en-US" sz="1100"/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52161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EBB7F6A6-8BF0-734F-8A40-76836127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457200"/>
            <a:ext cx="8207828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Cancer Service projects?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B77D9-7145-E344-AFC2-DE8478FD3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371951" cy="5257800"/>
          </a:xfrm>
        </p:spPr>
        <p:txBody>
          <a:bodyPr/>
          <a:lstStyle/>
          <a:p>
            <a:pPr marL="457200" lvl="1" indent="0">
              <a:buNone/>
              <a:defRPr/>
            </a:pPr>
            <a:r>
              <a:rPr lang="en-US" dirty="0"/>
              <a:t>Would you, as a class, like to do something to help cancer patients or to promote awareness or raise money for cancer research?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dirty="0"/>
              <a:t>One small-</a:t>
            </a:r>
            <a:r>
              <a:rPr lang="en-US" dirty="0" err="1"/>
              <a:t>ish</a:t>
            </a:r>
            <a:r>
              <a:rPr lang="en-US" dirty="0"/>
              <a:t> project has popped up.  Helping with daffodil days.  A yearly fund raiser for the American Cancer Society.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r>
              <a:rPr lang="en-US" dirty="0"/>
              <a:t>I have other ideas of successful past projects.  </a:t>
            </a:r>
          </a:p>
          <a:p>
            <a:pPr marL="457200" lvl="1" indent="0">
              <a:buNone/>
              <a:defRPr/>
            </a:pPr>
            <a:r>
              <a:rPr lang="en-US" dirty="0"/>
              <a:t>Project has to be </a:t>
            </a:r>
            <a:r>
              <a:rPr lang="en-US" u="sng" dirty="0"/>
              <a:t>class-initiated and led</a:t>
            </a:r>
            <a:r>
              <a:rPr lang="en-US" dirty="0"/>
              <a:t>—and of course I will help in any way. 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EBC60D09-1E3B-C749-B455-BBC5E5029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6322" name="Content Placeholder 4">
            <a:extLst>
              <a:ext uri="{FF2B5EF4-FFF2-40B4-BE49-F238E27FC236}">
                <a16:creationId xmlns:a16="http://schemas.microsoft.com/office/drawing/2014/main" id="{B1A4C78E-B56F-9F40-82D4-529FD6DD6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t(8;14) disregulates a proto-oncogene</a:t>
            </a:r>
          </a:p>
          <a:p>
            <a:endParaRPr lang="en-US" altLang="en-US"/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r>
              <a:rPr lang="en-US" altLang="en-US"/>
              <a:t>The t(9;22) Philadelphia chromosome creates a new chimeric/fusion gene which has new oncogenic properties.</a:t>
            </a:r>
          </a:p>
        </p:txBody>
      </p:sp>
    </p:spTree>
    <p:extLst>
      <p:ext uri="{BB962C8B-B14F-4D97-AF65-F5344CB8AC3E}">
        <p14:creationId xmlns:p14="http://schemas.microsoft.com/office/powerpoint/2010/main" val="2412915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D5A23266-20DE-B640-9D25-1D489933C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19E21B31-08B2-5344-82EE-BBB9228DF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Lots of oncogenes have been identified by there location near chromosome translocation breakpoints.</a:t>
            </a:r>
          </a:p>
          <a:p>
            <a:endParaRPr lang="en-US" altLang="en-US"/>
          </a:p>
          <a:p>
            <a:r>
              <a:rPr lang="en-US" altLang="en-US"/>
              <a:t>I study one called </a:t>
            </a:r>
            <a:r>
              <a:rPr lang="en-US" altLang="en-US" i="1"/>
              <a:t>MLL</a:t>
            </a:r>
            <a:r>
              <a:rPr lang="en-US" altLang="en-US"/>
              <a:t>.  </a:t>
            </a:r>
            <a:r>
              <a:rPr lang="en-US" altLang="en-US" i="1"/>
              <a:t>MLL</a:t>
            </a:r>
            <a:r>
              <a:rPr lang="en-US" altLang="en-US"/>
              <a:t> fuses to many other genes, but results in acute leukemia regardless of the partner gene.</a:t>
            </a:r>
          </a:p>
        </p:txBody>
      </p:sp>
    </p:spTree>
    <p:extLst>
      <p:ext uri="{BB962C8B-B14F-4D97-AF65-F5344CB8AC3E}">
        <p14:creationId xmlns:p14="http://schemas.microsoft.com/office/powerpoint/2010/main" val="1962068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3">
            <a:extLst>
              <a:ext uri="{FF2B5EF4-FFF2-40B4-BE49-F238E27FC236}">
                <a16:creationId xmlns:a16="http://schemas.microsoft.com/office/drawing/2014/main" id="{B395177E-8B17-0A4B-837E-4C90495F4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100"/>
              <a:t>Table 4.4 </a:t>
            </a:r>
            <a:r>
              <a:rPr lang="en-US" altLang="en-US" sz="1100" i="1"/>
              <a:t> The Biology of Cancer</a:t>
            </a:r>
            <a:r>
              <a:rPr lang="en-US" altLang="en-US" sz="1100"/>
              <a:t> (© Garland Science 2007)</a:t>
            </a:r>
          </a:p>
        </p:txBody>
      </p:sp>
      <p:pic>
        <p:nvPicPr>
          <p:cNvPr id="58370" name="Picture 4" descr="table 4-04">
            <a:extLst>
              <a:ext uri="{FF2B5EF4-FFF2-40B4-BE49-F238E27FC236}">
                <a16:creationId xmlns:a16="http://schemas.microsoft.com/office/drawing/2014/main" id="{334E48D8-DA72-814A-8C08-6AC5FC109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71563"/>
            <a:ext cx="8535987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3">
            <a:extLst>
              <a:ext uri="{FF2B5EF4-FFF2-40B4-BE49-F238E27FC236}">
                <a16:creationId xmlns:a16="http://schemas.microsoft.com/office/drawing/2014/main" id="{50B29276-E773-644A-B43D-5086548A2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810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 short list…</a:t>
            </a:r>
          </a:p>
        </p:txBody>
      </p:sp>
    </p:spTree>
    <p:extLst>
      <p:ext uri="{BB962C8B-B14F-4D97-AF65-F5344CB8AC3E}">
        <p14:creationId xmlns:p14="http://schemas.microsoft.com/office/powerpoint/2010/main" val="3529504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table_04_05">
            <a:extLst>
              <a:ext uri="{FF2B5EF4-FFF2-40B4-BE49-F238E27FC236}">
                <a16:creationId xmlns:a16="http://schemas.microsoft.com/office/drawing/2014/main" id="{43099235-236A-2440-BCFE-DEA285B48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04813"/>
            <a:ext cx="5716588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3E3AB5-9AC4-3C4C-8AD6-F81D9A480DE0}"/>
              </a:ext>
            </a:extLst>
          </p:cNvPr>
          <p:cNvCxnSpPr/>
          <p:nvPr/>
        </p:nvCxnSpPr>
        <p:spPr>
          <a:xfrm>
            <a:off x="344488" y="5638800"/>
            <a:ext cx="1370012" cy="47625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821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9D1C48D-EA13-744A-B3BB-334EE4BA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Last mechanism…for turning a proto-oncogene into an oncogene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3E7E6003-8698-5849-8D73-973AB2884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4.  </a:t>
            </a:r>
            <a:r>
              <a:rPr lang="en-US" altLang="en-US" b="1">
                <a:solidFill>
                  <a:srgbClr val="FF0000"/>
                </a:solidFill>
              </a:rPr>
              <a:t>Insertional mutagenesis---</a:t>
            </a:r>
          </a:p>
          <a:p>
            <a:endParaRPr lang="en-US" altLang="en-US"/>
          </a:p>
          <a:p>
            <a:pPr lvl="1"/>
            <a:r>
              <a:rPr lang="en-US" altLang="en-US"/>
              <a:t>Again, virus-caused cancers are </a:t>
            </a:r>
            <a:r>
              <a:rPr lang="en-US" altLang="en-US" u="sng"/>
              <a:t>rare</a:t>
            </a:r>
            <a:r>
              <a:rPr lang="en-US" altLang="en-US"/>
              <a:t> in humans but common in some animals.  In both  non-human animals and humans, viruses can disrupt cellular genes by </a:t>
            </a:r>
            <a:r>
              <a:rPr lang="en-US" altLang="en-US" u="sng"/>
              <a:t>inserting</a:t>
            </a:r>
            <a:r>
              <a:rPr lang="en-US" altLang="en-US"/>
              <a:t> into the DNA.</a:t>
            </a:r>
          </a:p>
        </p:txBody>
      </p:sp>
    </p:spTree>
    <p:extLst>
      <p:ext uri="{BB962C8B-B14F-4D97-AF65-F5344CB8AC3E}">
        <p14:creationId xmlns:p14="http://schemas.microsoft.com/office/powerpoint/2010/main" val="13279844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AB05A89-67D8-8443-B9CD-DAF91BCE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D6EDC209-2747-5747-96DF-D2608F88A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We discussed the idea that some retroviruses can cause cancer when they pick up proto-oncogenes from their hosts. Over time the proto-oncogene is mutated to become an oncogene.</a:t>
            </a:r>
          </a:p>
          <a:p>
            <a:endParaRPr lang="en-US" altLang="en-US"/>
          </a:p>
          <a:p>
            <a:pPr lvl="1"/>
            <a:r>
              <a:rPr lang="en-US" altLang="en-US"/>
              <a:t>In subsequent infections, those gene products  make the host cells proliferate abnormally.</a:t>
            </a:r>
          </a:p>
        </p:txBody>
      </p:sp>
    </p:spTree>
    <p:extLst>
      <p:ext uri="{BB962C8B-B14F-4D97-AF65-F5344CB8AC3E}">
        <p14:creationId xmlns:p14="http://schemas.microsoft.com/office/powerpoint/2010/main" val="2524445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FC4ED1D-5B1F-4F4D-8F50-9618824C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F8F0F264-3472-7545-83D8-0330C34E0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Some cancer-causing viruses </a:t>
            </a:r>
            <a:r>
              <a:rPr lang="en-US" altLang="en-US" b="1" u="sng"/>
              <a:t>don’t</a:t>
            </a:r>
            <a:r>
              <a:rPr lang="en-US" altLang="en-US"/>
              <a:t> carry their own oncogenes.</a:t>
            </a:r>
          </a:p>
          <a:p>
            <a:pPr lvl="1"/>
            <a:r>
              <a:rPr lang="en-US" altLang="en-US"/>
              <a:t>But….they alter the host’s genes by inserting their genome into the host’s DNA, sometimes landing in/near proto-oncogenes in the host DNA.</a:t>
            </a:r>
          </a:p>
        </p:txBody>
      </p:sp>
    </p:spTree>
    <p:extLst>
      <p:ext uri="{BB962C8B-B14F-4D97-AF65-F5344CB8AC3E}">
        <p14:creationId xmlns:p14="http://schemas.microsoft.com/office/powerpoint/2010/main" val="3382800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2BE38803-EF06-D04D-8EB1-3435A89F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143000"/>
          </a:xfrm>
        </p:spPr>
        <p:txBody>
          <a:bodyPr/>
          <a:lstStyle/>
          <a:p>
            <a:r>
              <a:rPr lang="en-US" altLang="en-US" sz="3200"/>
              <a:t>The proximity to the cellular proto-oncogene can cause it to be up-regulated. </a:t>
            </a:r>
          </a:p>
        </p:txBody>
      </p:sp>
      <p:pic>
        <p:nvPicPr>
          <p:cNvPr id="22530" name="Content Placeholder 3">
            <a:extLst>
              <a:ext uri="{FF2B5EF4-FFF2-40B4-BE49-F238E27FC236}">
                <a16:creationId xmlns:a16="http://schemas.microsoft.com/office/drawing/2014/main" id="{5916741A-C66D-D040-9118-1449E143B3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083" r="-23083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852C2C-D6B5-1946-BA62-3460A832D595}"/>
              </a:ext>
            </a:extLst>
          </p:cNvPr>
          <p:cNvSpPr/>
          <p:nvPr/>
        </p:nvSpPr>
        <p:spPr>
          <a:xfrm>
            <a:off x="2251075" y="3386138"/>
            <a:ext cx="3963988" cy="1328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72788-F137-084D-A045-EB09A21D3D61}"/>
              </a:ext>
            </a:extLst>
          </p:cNvPr>
          <p:cNvSpPr/>
          <p:nvPr/>
        </p:nvSpPr>
        <p:spPr>
          <a:xfrm>
            <a:off x="3692525" y="4541838"/>
            <a:ext cx="3773488" cy="146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3" name="TextBox 1">
            <a:extLst>
              <a:ext uri="{FF2B5EF4-FFF2-40B4-BE49-F238E27FC236}">
                <a16:creationId xmlns:a16="http://schemas.microsoft.com/office/drawing/2014/main" id="{7C4B87B9-CE84-994D-9A0A-7A6F1CDD8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221288"/>
            <a:ext cx="289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/>
              <a:t>Mechanism for gain of function mutation</a:t>
            </a:r>
          </a:p>
        </p:txBody>
      </p:sp>
    </p:spTree>
    <p:extLst>
      <p:ext uri="{BB962C8B-B14F-4D97-AF65-F5344CB8AC3E}">
        <p14:creationId xmlns:p14="http://schemas.microsoft.com/office/powerpoint/2010/main" val="1667707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E5230AFF-FF38-E848-AAD5-A30C1CB9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0FCA8E78-D635-1B4F-ADFE-C3A75FC7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Avian Leukosis virus carries no oncogenes, but inserts into the MYC gene, causing increased expression of MYC in white blood cells in birds.</a:t>
            </a:r>
          </a:p>
          <a:p>
            <a:endParaRPr lang="en-US" altLang="en-US"/>
          </a:p>
          <a:p>
            <a:r>
              <a:rPr lang="en-US" altLang="en-US"/>
              <a:t>Murine (mouse) leukemia viruses—insert into various genes resulting in leukemia.</a:t>
            </a:r>
          </a:p>
        </p:txBody>
      </p:sp>
    </p:spTree>
    <p:extLst>
      <p:ext uri="{BB962C8B-B14F-4D97-AF65-F5344CB8AC3E}">
        <p14:creationId xmlns:p14="http://schemas.microsoft.com/office/powerpoint/2010/main" val="2613265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D229B430-9FD3-2144-BDBA-5D2EFD06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8D912A2B-4AB1-F648-A9DE-38EC91D94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en-US" dirty="0"/>
              <a:t>Both examples of retroviruses:</a:t>
            </a:r>
          </a:p>
          <a:p>
            <a:pPr lvl="1"/>
            <a:r>
              <a:rPr lang="en-US" altLang="en-US" dirty="0"/>
              <a:t>After insertion, they are very efficient at initiating gene expression (transcription) (attracting RNA polymerase).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The effect spills over to nearby DNA regions of DNA causing nearby genes to be transcribed like crazy.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60426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08353-5353-4548-B84D-246AE7DE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did we leave off?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3BA65-BF94-1044-AAB1-834BED940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9D4BB-9C06-7D4E-A856-E10840B65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17636"/>
            <a:ext cx="7567613" cy="518295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D6ED79-1983-1A44-92F4-CC6E0BC2AF9D}"/>
              </a:ext>
            </a:extLst>
          </p:cNvPr>
          <p:cNvSpPr/>
          <p:nvPr/>
        </p:nvSpPr>
        <p:spPr>
          <a:xfrm>
            <a:off x="5257800" y="1417636"/>
            <a:ext cx="3733800" cy="5440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0E4384-F38D-2340-B720-0F9DEC25E56F}"/>
              </a:ext>
            </a:extLst>
          </p:cNvPr>
          <p:cNvSpPr/>
          <p:nvPr/>
        </p:nvSpPr>
        <p:spPr>
          <a:xfrm>
            <a:off x="5257800" y="1600200"/>
            <a:ext cx="3733800" cy="54403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1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3EBC1C8-6352-4E49-AFC0-4EE0777D7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Retroviruses are often used in research to get a new gene into an organism’s genome.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19E47-AD62-6047-A98A-933501444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panose="020B0600070205080204" pitchFamily="34" charset="-128"/>
              </a:rPr>
              <a:t>Sometimes the goal is to create/locate oncogenes or induce  abnormal gene expression related to cancer (Jake)</a:t>
            </a:r>
          </a:p>
          <a:p>
            <a:pPr>
              <a:defRPr/>
            </a:pPr>
            <a:r>
              <a:rPr lang="en-US" dirty="0">
                <a:ea typeface="ＭＳ Ｐゴシック" panose="020B0600070205080204" pitchFamily="34" charset="-128"/>
              </a:rPr>
              <a:t>Sometimes the goal is different (</a:t>
            </a:r>
            <a:r>
              <a:rPr lang="en-US" sz="2400" dirty="0">
                <a:ea typeface="ＭＳ Ｐゴシック" panose="020B0600070205080204" pitchFamily="34" charset="-128"/>
              </a:rPr>
              <a:t>not to create disease to find genes associated with the disease.)</a:t>
            </a:r>
          </a:p>
          <a:p>
            <a:pPr lvl="1">
              <a:defRPr/>
            </a:pPr>
            <a:r>
              <a:rPr lang="en-US" dirty="0">
                <a:ea typeface="ＭＳ Ｐゴシック" panose="020B0600070205080204" pitchFamily="34" charset="-128"/>
              </a:rPr>
              <a:t> Development of transgenic organisms</a:t>
            </a:r>
          </a:p>
          <a:p>
            <a:pPr lvl="1">
              <a:defRPr/>
            </a:pPr>
            <a:endParaRPr lang="en-US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r>
              <a:rPr lang="en-US" dirty="0">
                <a:ea typeface="ＭＳ Ｐゴシック" panose="020B0600070205080204" pitchFamily="34" charset="-128"/>
              </a:rPr>
              <a:t>Development of gene therapy approaches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>
              <a:ea typeface="ＭＳ Ｐゴシック" panose="020B0600070205080204" pitchFamily="34" charset="-128"/>
            </a:endParaRPr>
          </a:p>
          <a:p>
            <a:pPr lvl="1"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0947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9C9782E2-E042-BD49-979A-38E6820A8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8EC027E9-B362-0044-A544-C6017179E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But sometimes the cancer-causing effect of insertion of foreign DNA has complicated these experiements.</a:t>
            </a:r>
          </a:p>
          <a:p>
            <a:pPr lvl="1"/>
            <a:r>
              <a:rPr lang="en-US" altLang="en-US"/>
              <a:t>Inadvertent /unintended insertion of a transgene into/near an oncogene results in cancer in an experimental animal.</a:t>
            </a:r>
          </a:p>
          <a:p>
            <a:pPr lvl="1"/>
            <a:r>
              <a:rPr lang="en-US" altLang="en-US"/>
              <a:t> Gene therapy i.e. for immune deficiencies, increases the patients risk for cancer. (by insertion of therapeutic gene near oncogenes). 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76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7F3A9-902E-DD4A-9250-325CFE7E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B8DDB-3364-FE44-ACE3-C5B090229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3D3FB-455E-0348-83E1-FB352925A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3" y="366076"/>
            <a:ext cx="8611937" cy="588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48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68F317FB-2CC7-3340-B0F0-06B12C5E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BF69E2C8-B0AD-8948-88FD-019E49129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RAS is an incredibly important oncogene in human cancers. </a:t>
            </a:r>
          </a:p>
          <a:p>
            <a:r>
              <a:rPr lang="en-US" altLang="en-US">
                <a:hlinkClick r:id="rId2"/>
              </a:rPr>
              <a:t>https://www.cancer.gov/research/key-initiatives/ras</a:t>
            </a:r>
            <a:endParaRPr lang="en-US" altLang="en-US"/>
          </a:p>
          <a:p>
            <a:endParaRPr lang="en-US" altLang="en-US"/>
          </a:p>
          <a:p>
            <a:r>
              <a:rPr lang="en-US" altLang="en-US"/>
              <a:t>There are several RAS genes, part of a gene family. NRAS, KRAS, HRAS.  Please read paper linked to the website! 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12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6855E094-61D9-2A46-8A4E-729A98E9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8FA17-9AAC-6545-A893-894C31B18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anose="020B0600070205080204" pitchFamily="34" charset="-128"/>
              </a:rPr>
              <a:t>Not surprising RAS plays a role in signal transduction.  It is a G-protein.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a typeface="ＭＳ Ｐゴシック" panose="020B0600070205080204" pitchFamily="34" charset="-128"/>
              </a:rPr>
              <a:t>It belongs class of proteins embedded in the cell membrane that are activated soon after a receptor binds on the outside of the cell. 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ea typeface="ＭＳ Ｐゴシック" panose="020B0600070205080204" pitchFamily="34" charset="-128"/>
                <a:hlinkClick r:id="rId2"/>
              </a:rPr>
              <a:t>https://en.wikipedia.org/wiki/G_protein</a:t>
            </a:r>
            <a:endParaRPr 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79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2026B10-7C21-DE4A-8272-126C1C12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A70B10D4-5977-F24D-88B2-15FEE6032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ea typeface="ＭＳ Ｐゴシック" panose="020B0600070205080204" pitchFamily="34" charset="-128"/>
              </a:rPr>
              <a:t>So how can the proto-oncogene like </a:t>
            </a:r>
            <a:r>
              <a:rPr lang="en-US" i="1" dirty="0">
                <a:ea typeface="ＭＳ Ｐゴシック" panose="020B0600070205080204" pitchFamily="34" charset="-128"/>
              </a:rPr>
              <a:t>RAS</a:t>
            </a:r>
            <a:r>
              <a:rPr lang="en-US" dirty="0">
                <a:ea typeface="ＭＳ Ｐゴシック" panose="020B0600070205080204" pitchFamily="34" charset="-128"/>
              </a:rPr>
              <a:t> become an  oncogene?</a:t>
            </a:r>
          </a:p>
          <a:p>
            <a:pPr>
              <a:defRPr/>
            </a:pPr>
            <a:endParaRPr 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anose="020B0600070205080204" pitchFamily="34" charset="-128"/>
              </a:rPr>
              <a:t>What types of alterations would you expect in oncogenes?  Recall the general role of oncogenes in the cell cycle?</a:t>
            </a:r>
          </a:p>
          <a:p>
            <a:pPr>
              <a:defRPr/>
            </a:pPr>
            <a:endParaRPr 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anose="020B0600070205080204" pitchFamily="34" charset="-128"/>
              </a:rPr>
              <a:t>Mutations in oncogenes are typically gain of function.</a:t>
            </a:r>
          </a:p>
          <a:p>
            <a:pPr>
              <a:defRPr/>
            </a:pPr>
            <a:endParaRPr lang="en-US" dirty="0">
              <a:ea typeface="ＭＳ Ｐゴシック" panose="020B0600070205080204" pitchFamily="34" charset="-128"/>
            </a:endParaRPr>
          </a:p>
          <a:p>
            <a:pPr>
              <a:buFont typeface="Arial" charset="0"/>
              <a:buNone/>
              <a:defRPr/>
            </a:pPr>
            <a:endParaRPr 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5021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FACA0945-8E49-134D-BB94-B1469A675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Several mechanisms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2E542B59-15F0-B044-8FC4-F514B1060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1.  Point mutation</a:t>
            </a:r>
            <a:r>
              <a:rPr lang="en-US" altLang="en-US"/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Most </a:t>
            </a:r>
            <a:r>
              <a:rPr lang="en-US" altLang="en-US" i="1"/>
              <a:t>RAS</a:t>
            </a:r>
            <a:r>
              <a:rPr lang="en-US" altLang="en-US"/>
              <a:t> oncogenes in human cancers, have only one nucleotide substitution compared to the normal </a:t>
            </a:r>
            <a:r>
              <a:rPr lang="en-US" altLang="en-US" i="1"/>
              <a:t>RAS</a:t>
            </a:r>
            <a:r>
              <a:rPr lang="en-US" altLang="en-US"/>
              <a:t> sequence.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	The only difference in the oncogenic Ras protein and the normal Ras protein is a single amino acid change. Figure 9-1</a:t>
            </a:r>
          </a:p>
        </p:txBody>
      </p:sp>
    </p:spTree>
    <p:extLst>
      <p:ext uri="{BB962C8B-B14F-4D97-AF65-F5344CB8AC3E}">
        <p14:creationId xmlns:p14="http://schemas.microsoft.com/office/powerpoint/2010/main" val="382319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1241</Words>
  <Application>Microsoft Macintosh PowerPoint</Application>
  <PresentationFormat>On-screen Show (4:3)</PresentationFormat>
  <Paragraphs>159</Paragraphs>
  <Slides>41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Cancer Biology Biol 445</vt:lpstr>
      <vt:lpstr>PowerPoint Presentation</vt:lpstr>
      <vt:lpstr>Cancer Service projects?</vt:lpstr>
      <vt:lpstr>Where did we leave off?</vt:lpstr>
      <vt:lpstr>PowerPoint Presentation</vt:lpstr>
      <vt:lpstr>PowerPoint Presentation</vt:lpstr>
      <vt:lpstr>PowerPoint Presentation</vt:lpstr>
      <vt:lpstr>PowerPoint Presentation</vt:lpstr>
      <vt:lpstr>Several mechanisms</vt:lpstr>
      <vt:lpstr>PowerPoint Presentation</vt:lpstr>
      <vt:lpstr>PowerPoint Presentation</vt:lpstr>
      <vt:lpstr>Let’s get back on track…</vt:lpstr>
      <vt:lpstr>More mechanisms…</vt:lpstr>
      <vt:lpstr>How?...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other examples</vt:lpstr>
      <vt:lpstr>PowerPoint Presentation</vt:lpstr>
      <vt:lpstr>PowerPoint Presentation</vt:lpstr>
      <vt:lpstr>Genetic consequences of chromosome translocation</vt:lpstr>
      <vt:lpstr>Genetic consequences of chromosome translocation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Last mechanism…for turning a proto-oncogene into an oncogene</vt:lpstr>
      <vt:lpstr>PowerPoint Presentation</vt:lpstr>
      <vt:lpstr>PowerPoint Presentation</vt:lpstr>
      <vt:lpstr>The proximity to the cellular proto-oncogene can cause it to be up-regulated. </vt:lpstr>
      <vt:lpstr>Examples</vt:lpstr>
      <vt:lpstr>PowerPoint Presentation</vt:lpstr>
      <vt:lpstr>Retroviruses are often used in research to get a new gene into an organism’s genome.</vt:lpstr>
      <vt:lpstr>PowerPoint Presentation</vt:lpstr>
    </vt:vector>
  </TitlesOfParts>
  <Company>CEANDSU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Biology Biol 445</dc:title>
  <dc:creator>Joe.Super</dc:creator>
  <cp:lastModifiedBy>Super, Heidi</cp:lastModifiedBy>
  <cp:revision>141</cp:revision>
  <cp:lastPrinted>2020-02-12T16:48:13Z</cp:lastPrinted>
  <dcterms:created xsi:type="dcterms:W3CDTF">2010-08-03T14:43:51Z</dcterms:created>
  <dcterms:modified xsi:type="dcterms:W3CDTF">2020-02-26T12:27:46Z</dcterms:modified>
</cp:coreProperties>
</file>